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ru-RU" smtClean="0"/>
              <a:t>Образец заголовка</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6B107E93-68B5-4E23-983E-641C98D91382}" type="datetimeFigureOut">
              <a:rPr lang="ru-RU" smtClean="0"/>
              <a:t>01.11.2020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A4CD2ECA-ADA2-4D42-B227-E935434C8E1F}" type="slidenum">
              <a:rPr lang="ru-RU" smtClean="0"/>
              <a:t>‹#›</a:t>
            </a:fld>
            <a:endParaRPr lang="ru-RU"/>
          </a:p>
        </p:txBody>
      </p:sp>
    </p:spTree>
    <p:extLst>
      <p:ext uri="{BB962C8B-B14F-4D97-AF65-F5344CB8AC3E}">
        <p14:creationId xmlns:p14="http://schemas.microsoft.com/office/powerpoint/2010/main" val="1729719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B107E93-68B5-4E23-983E-641C98D91382}" type="datetimeFigureOut">
              <a:rPr lang="ru-RU" smtClean="0"/>
              <a:t>01.11.2020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4CD2ECA-ADA2-4D42-B227-E935434C8E1F}" type="slidenum">
              <a:rPr lang="ru-RU" smtClean="0"/>
              <a:t>‹#›</a:t>
            </a:fld>
            <a:endParaRPr lang="ru-RU"/>
          </a:p>
        </p:txBody>
      </p:sp>
    </p:spTree>
    <p:extLst>
      <p:ext uri="{BB962C8B-B14F-4D97-AF65-F5344CB8AC3E}">
        <p14:creationId xmlns:p14="http://schemas.microsoft.com/office/powerpoint/2010/main" val="3570368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B107E93-68B5-4E23-983E-641C98D91382}" type="datetimeFigureOut">
              <a:rPr lang="ru-RU" smtClean="0"/>
              <a:t>01.11.2020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4CD2ECA-ADA2-4D42-B227-E935434C8E1F}" type="slidenum">
              <a:rPr lang="ru-RU" smtClean="0"/>
              <a:t>‹#›</a:t>
            </a:fld>
            <a:endParaRPr lang="ru-RU"/>
          </a:p>
        </p:txBody>
      </p:sp>
    </p:spTree>
    <p:extLst>
      <p:ext uri="{BB962C8B-B14F-4D97-AF65-F5344CB8AC3E}">
        <p14:creationId xmlns:p14="http://schemas.microsoft.com/office/powerpoint/2010/main" val="3347573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B107E93-68B5-4E23-983E-641C98D91382}" type="datetimeFigureOut">
              <a:rPr lang="ru-RU" smtClean="0"/>
              <a:t>01.11.2020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4CD2ECA-ADA2-4D42-B227-E935434C8E1F}" type="slidenum">
              <a:rPr lang="ru-RU" smtClean="0"/>
              <a:t>‹#›</a:t>
            </a:fld>
            <a:endParaRPr lang="ru-RU"/>
          </a:p>
        </p:txBody>
      </p:sp>
    </p:spTree>
    <p:extLst>
      <p:ext uri="{BB962C8B-B14F-4D97-AF65-F5344CB8AC3E}">
        <p14:creationId xmlns:p14="http://schemas.microsoft.com/office/powerpoint/2010/main" val="1035049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ru-RU" smtClean="0"/>
              <a:t>Образец заголовка</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8593667" y="6272784"/>
            <a:ext cx="2644309" cy="365125"/>
          </a:xfrm>
        </p:spPr>
        <p:txBody>
          <a:bodyPr/>
          <a:lstStyle/>
          <a:p>
            <a:fld id="{6B107E93-68B5-4E23-983E-641C98D91382}" type="datetimeFigureOut">
              <a:rPr lang="ru-RU" smtClean="0"/>
              <a:t>01.11.2020</a:t>
            </a:fld>
            <a:endParaRPr lang="ru-RU"/>
          </a:p>
        </p:txBody>
      </p:sp>
      <p:sp>
        <p:nvSpPr>
          <p:cNvPr id="5" name="Footer Placeholder 4"/>
          <p:cNvSpPr>
            <a:spLocks noGrp="1"/>
          </p:cNvSpPr>
          <p:nvPr>
            <p:ph type="ftr" sz="quarter" idx="11"/>
          </p:nvPr>
        </p:nvSpPr>
        <p:spPr>
          <a:xfrm>
            <a:off x="2182708" y="6272784"/>
            <a:ext cx="6327648" cy="365125"/>
          </a:xfrm>
        </p:spPr>
        <p:txBody>
          <a:bodyPr/>
          <a:lstStyle/>
          <a:p>
            <a:endParaRPr lang="ru-RU"/>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A4CD2ECA-ADA2-4D42-B227-E935434C8E1F}" type="slidenum">
              <a:rPr lang="ru-RU" smtClean="0"/>
              <a:t>‹#›</a:t>
            </a:fld>
            <a:endParaRPr lang="ru-RU"/>
          </a:p>
        </p:txBody>
      </p:sp>
    </p:spTree>
    <p:extLst>
      <p:ext uri="{BB962C8B-B14F-4D97-AF65-F5344CB8AC3E}">
        <p14:creationId xmlns:p14="http://schemas.microsoft.com/office/powerpoint/2010/main" val="2323302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6B107E93-68B5-4E23-983E-641C98D91382}" type="datetimeFigureOut">
              <a:rPr lang="ru-RU" smtClean="0"/>
              <a:t>01.11.2020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4CD2ECA-ADA2-4D42-B227-E935434C8E1F}" type="slidenum">
              <a:rPr lang="ru-RU" smtClean="0"/>
              <a:t>‹#›</a:t>
            </a:fld>
            <a:endParaRPr lang="ru-RU"/>
          </a:p>
        </p:txBody>
      </p:sp>
    </p:spTree>
    <p:extLst>
      <p:ext uri="{BB962C8B-B14F-4D97-AF65-F5344CB8AC3E}">
        <p14:creationId xmlns:p14="http://schemas.microsoft.com/office/powerpoint/2010/main" val="1283984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6B107E93-68B5-4E23-983E-641C98D91382}" type="datetimeFigureOut">
              <a:rPr lang="ru-RU" smtClean="0"/>
              <a:t>01.11.2020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A4CD2ECA-ADA2-4D42-B227-E935434C8E1F}" type="slidenum">
              <a:rPr lang="ru-RU" smtClean="0"/>
              <a:t>‹#›</a:t>
            </a:fld>
            <a:endParaRPr lang="ru-RU"/>
          </a:p>
        </p:txBody>
      </p:sp>
    </p:spTree>
    <p:extLst>
      <p:ext uri="{BB962C8B-B14F-4D97-AF65-F5344CB8AC3E}">
        <p14:creationId xmlns:p14="http://schemas.microsoft.com/office/powerpoint/2010/main" val="2673413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6B107E93-68B5-4E23-983E-641C98D91382}" type="datetimeFigureOut">
              <a:rPr lang="ru-RU" smtClean="0"/>
              <a:t>01.11.2020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A4CD2ECA-ADA2-4D42-B227-E935434C8E1F}" type="slidenum">
              <a:rPr lang="ru-RU" smtClean="0"/>
              <a:t>‹#›</a:t>
            </a:fld>
            <a:endParaRPr lang="ru-RU"/>
          </a:p>
        </p:txBody>
      </p:sp>
    </p:spTree>
    <p:extLst>
      <p:ext uri="{BB962C8B-B14F-4D97-AF65-F5344CB8AC3E}">
        <p14:creationId xmlns:p14="http://schemas.microsoft.com/office/powerpoint/2010/main" val="3990461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07E93-68B5-4E23-983E-641C98D91382}" type="datetimeFigureOut">
              <a:rPr lang="ru-RU" smtClean="0"/>
              <a:t>01.11.2020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A4CD2ECA-ADA2-4D42-B227-E935434C8E1F}" type="slidenum">
              <a:rPr lang="ru-RU" smtClean="0"/>
              <a:t>‹#›</a:t>
            </a:fld>
            <a:endParaRPr lang="ru-RU"/>
          </a:p>
        </p:txBody>
      </p:sp>
    </p:spTree>
    <p:extLst>
      <p:ext uri="{BB962C8B-B14F-4D97-AF65-F5344CB8AC3E}">
        <p14:creationId xmlns:p14="http://schemas.microsoft.com/office/powerpoint/2010/main" val="3617270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ru-RU" smtClean="0"/>
              <a:t>Образец заголовка</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B107E93-68B5-4E23-983E-641C98D91382}" type="datetimeFigureOut">
              <a:rPr lang="ru-RU" smtClean="0"/>
              <a:t>01.11.2020</a:t>
            </a:fld>
            <a:endParaRPr lang="ru-RU"/>
          </a:p>
        </p:txBody>
      </p:sp>
      <p:sp>
        <p:nvSpPr>
          <p:cNvPr id="6" name="Footer Placeholder 5"/>
          <p:cNvSpPr>
            <a:spLocks noGrp="1"/>
          </p:cNvSpPr>
          <p:nvPr>
            <p:ph type="ftr" sz="quarter" idx="11"/>
          </p:nvPr>
        </p:nvSpPr>
        <p:spPr/>
        <p:txBody>
          <a:bodyPr/>
          <a:lstStyle/>
          <a:p>
            <a:endParaRPr lang="ru-RU"/>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A4CD2ECA-ADA2-4D42-B227-E935434C8E1F}" type="slidenum">
              <a:rPr lang="ru-RU" smtClean="0"/>
              <a:t>‹#›</a:t>
            </a:fld>
            <a:endParaRPr lang="ru-RU"/>
          </a:p>
        </p:txBody>
      </p:sp>
    </p:spTree>
    <p:extLst>
      <p:ext uri="{BB962C8B-B14F-4D97-AF65-F5344CB8AC3E}">
        <p14:creationId xmlns:p14="http://schemas.microsoft.com/office/powerpoint/2010/main" val="2429432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B107E93-68B5-4E23-983E-641C98D91382}" type="datetimeFigureOut">
              <a:rPr lang="ru-RU" smtClean="0"/>
              <a:t>01.11.2020</a:t>
            </a:fld>
            <a:endParaRPr lang="ru-RU"/>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A4CD2ECA-ADA2-4D42-B227-E935434C8E1F}" type="slidenum">
              <a:rPr lang="ru-RU" smtClean="0"/>
              <a:t>‹#›</a:t>
            </a:fld>
            <a:endParaRPr lang="ru-RU"/>
          </a:p>
        </p:txBody>
      </p:sp>
    </p:spTree>
    <p:extLst>
      <p:ext uri="{BB962C8B-B14F-4D97-AF65-F5344CB8AC3E}">
        <p14:creationId xmlns:p14="http://schemas.microsoft.com/office/powerpoint/2010/main" val="3026178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6B107E93-68B5-4E23-983E-641C98D91382}" type="datetimeFigureOut">
              <a:rPr lang="ru-RU" smtClean="0"/>
              <a:t>01.11.2020</a:t>
            </a:fld>
            <a:endParaRPr lang="ru-RU"/>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ru-RU"/>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A4CD2ECA-ADA2-4D42-B227-E935434C8E1F}" type="slidenum">
              <a:rPr lang="ru-RU" smtClean="0"/>
              <a:t>‹#›</a:t>
            </a:fld>
            <a:endParaRPr lang="ru-RU"/>
          </a:p>
        </p:txBody>
      </p:sp>
    </p:spTree>
    <p:extLst>
      <p:ext uri="{BB962C8B-B14F-4D97-AF65-F5344CB8AC3E}">
        <p14:creationId xmlns:p14="http://schemas.microsoft.com/office/powerpoint/2010/main" val="2299812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a:t> </a:t>
            </a:r>
            <a:r>
              <a:rPr lang="ru-RU" sz="2400" b="1" dirty="0">
                <a:latin typeface="Times New Roman" panose="02020603050405020304" pitchFamily="18" charset="0"/>
                <a:cs typeface="Times New Roman" panose="02020603050405020304" pitchFamily="18" charset="0"/>
              </a:rPr>
              <a:t>ПЕДАГОГИЧЕСКИЕ МЕТОДЫ НАУЧНОГО ИССЛЕДОВАНИЯ</a:t>
            </a:r>
            <a:br>
              <a:rPr lang="ru-RU" sz="2400" b="1" dirty="0">
                <a:latin typeface="Times New Roman" panose="02020603050405020304" pitchFamily="18" charset="0"/>
                <a:cs typeface="Times New Roman" panose="02020603050405020304" pitchFamily="18" charset="0"/>
              </a:rPr>
            </a:br>
            <a:r>
              <a:rPr lang="ru-RU" sz="2400" b="1" dirty="0">
                <a:latin typeface="Times New Roman" panose="02020603050405020304" pitchFamily="18" charset="0"/>
                <a:cs typeface="Times New Roman" panose="02020603050405020304" pitchFamily="18" charset="0"/>
              </a:rPr>
              <a:t>           ПРОБЛЕМ ФИЗИЧЕСКОЙ КУЛЬТУРЫ И СПОРТА</a:t>
            </a:r>
          </a:p>
        </p:txBody>
      </p:sp>
      <p:sp>
        <p:nvSpPr>
          <p:cNvPr id="3" name="Подзаголовок 2"/>
          <p:cNvSpPr>
            <a:spLocks noGrp="1"/>
          </p:cNvSpPr>
          <p:nvPr>
            <p:ph type="subTitle" idx="1"/>
          </p:nvPr>
        </p:nvSpPr>
        <p:spPr/>
        <p:txBody>
          <a:bodyPr>
            <a:normAutofit/>
          </a:bodyPr>
          <a:lstStyle/>
          <a:p>
            <a:pPr algn="ctr"/>
            <a:r>
              <a:rPr lang="ru-RU" sz="3200" dirty="0" smtClean="0">
                <a:latin typeface="Times New Roman" panose="02020603050405020304" pitchFamily="18" charset="0"/>
                <a:cs typeface="Times New Roman" panose="02020603050405020304" pitchFamily="18" charset="0"/>
              </a:rPr>
              <a:t>Лекция </a:t>
            </a:r>
            <a:r>
              <a:rPr lang="ru-RU" sz="3200" dirty="0" smtClean="0">
                <a:latin typeface="Times New Roman" panose="02020603050405020304" pitchFamily="18" charset="0"/>
                <a:cs typeface="Times New Roman" panose="02020603050405020304" pitchFamily="18" charset="0"/>
              </a:rPr>
              <a:t>6</a:t>
            </a:r>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38840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03408"/>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К числу методов, обычно используемых в исследованиях по физической культуре, относятся контрольные испытания. С их помощью определяется уровень развития отдельных физических качеств, оценивается степень технической подготовленности, выявляются преимущества и недостатки применяемых средств, методов обучения и форм организации занятий.</a:t>
            </a:r>
          </a:p>
          <a:p>
            <a:pPr algn="just"/>
            <a:r>
              <a:rPr lang="ru-RU" dirty="0" smtClean="0">
                <a:latin typeface="Times New Roman" panose="02020603050405020304" pitchFamily="18" charset="0"/>
                <a:cs typeface="Times New Roman" panose="02020603050405020304" pitchFamily="18" charset="0"/>
              </a:rPr>
              <a:t>Испытания проводятся с помощью контрольных упражнений и тестов, представляющих собой стандартизированные по содержанию, форме и условиям выполнения двигательные действия, используемые с целью определения физического состояния занимающегося. Контрольные упражнения целесообразно разделять на тесты, определяющие уровень общей и специальной подготовленности. В научных исследованиях, как правило, используется несколько контрольных упражнений.</a:t>
            </a:r>
          </a:p>
          <a:p>
            <a:pPr algn="just"/>
            <a:r>
              <a:rPr lang="ru-RU" dirty="0" smtClean="0">
                <a:latin typeface="Times New Roman" panose="02020603050405020304" pitchFamily="18" charset="0"/>
                <a:cs typeface="Times New Roman" panose="02020603050405020304" pitchFamily="18" charset="0"/>
              </a:rPr>
              <a:t>Контрольные упражнения должны отвечать следующим требования: быть доступным для всех испытуемых; проводиться в одинаковых условиях; иметь объективную шкалу оценок; отличаться простотой измерений.</a:t>
            </a:r>
          </a:p>
          <a:p>
            <a:pPr algn="just"/>
            <a:r>
              <a:rPr lang="ru-RU" dirty="0" smtClean="0">
                <a:latin typeface="Times New Roman" panose="02020603050405020304" pitchFamily="18" charset="0"/>
                <a:cs typeface="Times New Roman" panose="02020603050405020304" pitchFamily="18" charset="0"/>
              </a:rPr>
              <a:t>Необходимо знать, что, кроме простых контрольных упражнений, в практике физического воспитания встречаются и комбинированные. С их помощью можно определить уровень развития нескольких двигательных качеств и навыков.</a:t>
            </a:r>
          </a:p>
          <a:p>
            <a:pPr algn="just"/>
            <a:r>
              <a:rPr lang="ru-RU" dirty="0" smtClean="0">
                <a:latin typeface="Times New Roman" panose="02020603050405020304" pitchFamily="18" charset="0"/>
                <a:cs typeface="Times New Roman" panose="02020603050405020304" pitchFamily="18" charset="0"/>
              </a:rPr>
              <a:t>Из всех описанных выше методов исследования особое место занимает анализ документальных материалов. К ним, прежде всего, относятся печатные документы, опубликованные в официальной печати, постановления правительства, решения местных органов, газетные и журнальные статьи и т.д.</a:t>
            </a:r>
          </a:p>
          <a:p>
            <a:pPr algn="just"/>
            <a:r>
              <a:rPr lang="ru-RU" dirty="0" smtClean="0">
                <a:latin typeface="Times New Roman" panose="02020603050405020304" pitchFamily="18" charset="0"/>
                <a:cs typeface="Times New Roman" panose="02020603050405020304" pitchFamily="18" charset="0"/>
              </a:rPr>
              <a:t>Важную информацию можно получить, изучая рукописные документы, рабочие планы, конспекты, дневниковые записи, протоколы соревнований и т.д. Документальные данные целесообразно классифицировать по нескольким признакам. Например: по степени близости к фиксируемому эмпирическому материалу документы делятся на первичные и вторичные; по типу авторства – на общественные и на личные; по статусу – на официальные и неофициальные; по способу получения – на естественные и спровоцированные.</a:t>
            </a:r>
          </a:p>
          <a:p>
            <a:pPr algn="just"/>
            <a:r>
              <a:rPr lang="ru-RU" dirty="0" smtClean="0">
                <a:latin typeface="Times New Roman" panose="02020603050405020304" pitchFamily="18" charset="0"/>
                <a:cs typeface="Times New Roman" panose="02020603050405020304" pitchFamily="18" charset="0"/>
              </a:rPr>
              <a:t> В зависимости от задач исследования отбор документов для их анализ может осуществляться двумя методами: фронтальным и выборочным. Фронтальный метод предусматривает анализ документов, так или иначе касающихся изучаемого явления, а выборочный метод – документов, которые характеризуют только узкую сторону исследования.</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15778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При изучении документов используются традиционные и формализованные методы анализа.</a:t>
            </a:r>
          </a:p>
          <a:p>
            <a:pPr algn="just"/>
            <a:r>
              <a:rPr lang="ru-RU" dirty="0" smtClean="0">
                <a:latin typeface="Times New Roman" panose="02020603050405020304" pitchFamily="18" charset="0"/>
                <a:cs typeface="Times New Roman" panose="02020603050405020304" pitchFamily="18" charset="0"/>
              </a:rPr>
              <a:t>Традиционные способы делятся на общие (понимание, осмысливание) и специальные (</a:t>
            </a:r>
            <a:r>
              <a:rPr lang="ru-RU" dirty="0" err="1" smtClean="0">
                <a:latin typeface="Times New Roman" panose="02020603050405020304" pitchFamily="18" charset="0"/>
                <a:cs typeface="Times New Roman" panose="02020603050405020304" pitchFamily="18" charset="0"/>
              </a:rPr>
              <a:t>историковедческие</a:t>
            </a:r>
            <a:r>
              <a:rPr lang="ru-RU" dirty="0" smtClean="0">
                <a:latin typeface="Times New Roman" panose="02020603050405020304" pitchFamily="18" charset="0"/>
                <a:cs typeface="Times New Roman" panose="02020603050405020304" pitchFamily="18" charset="0"/>
              </a:rPr>
              <a:t>, юридические, психологические). Применение их основано на механизмах восприятия текста, его понимании.</a:t>
            </a:r>
          </a:p>
          <a:p>
            <a:pPr algn="just"/>
            <a:r>
              <a:rPr lang="ru-RU" dirty="0" smtClean="0">
                <a:latin typeface="Times New Roman" panose="02020603050405020304" pitchFamily="18" charset="0"/>
                <a:cs typeface="Times New Roman" panose="02020603050405020304" pitchFamily="18" charset="0"/>
              </a:rPr>
              <a:t>Формализованные способы направлены на повышение объективности изучения документов. В последнее время наиболее эффективным способом анализа документов, относящимся к этой группе, является контент-анализ. Он предусматривает применение математических средств исследования, и поэтому его часто называют способом «количественного анализа содержания». Контент-анализ, как правило, применяется для изучения документов массовой коммуникации (тексты</a:t>
            </a:r>
          </a:p>
          <a:p>
            <a:pPr algn="just"/>
            <a:r>
              <a:rPr lang="ru-RU" dirty="0" smtClean="0">
                <a:latin typeface="Times New Roman" panose="02020603050405020304" pitchFamily="18" charset="0"/>
                <a:cs typeface="Times New Roman" panose="02020603050405020304" pitchFamily="18" charset="0"/>
              </a:rPr>
              <a:t>газетных статей, радио- и телепередачи и т.д.).</a:t>
            </a:r>
          </a:p>
          <a:p>
            <a:pPr algn="just"/>
            <a:r>
              <a:rPr lang="ru-RU" dirty="0" smtClean="0">
                <a:latin typeface="Times New Roman" panose="02020603050405020304" pitchFamily="18" charset="0"/>
                <a:cs typeface="Times New Roman" panose="02020603050405020304" pitchFamily="18" charset="0"/>
              </a:rPr>
              <a:t>Одним из эффективных методов исследования является анкетирование, которое представляет собой метод получения информации путем письменных ответов испытуемых на комплекс стандартизованных вопросов. Анкетирование подразделяется следующим образом: по объему – сплошное и выборочное; по способу общения – очное и заочное; по процедуре – групповое и индивидуальное; по способу вручения – почтовое и раздаточное.</a:t>
            </a:r>
          </a:p>
          <a:p>
            <a:pPr algn="just"/>
            <a:r>
              <a:rPr lang="ru-RU" b="1" dirty="0" smtClean="0">
                <a:latin typeface="Times New Roman" panose="02020603050405020304" pitchFamily="18" charset="0"/>
                <a:cs typeface="Times New Roman" panose="02020603050405020304" pitchFamily="18" charset="0"/>
              </a:rPr>
              <a:t>Методами, сходными с анкетированием по смыслу, являются беседа и интервью.</a:t>
            </a:r>
          </a:p>
          <a:p>
            <a:pPr algn="just"/>
            <a:r>
              <a:rPr lang="ru-RU" dirty="0" smtClean="0">
                <a:latin typeface="Times New Roman" panose="02020603050405020304" pitchFamily="18" charset="0"/>
                <a:cs typeface="Times New Roman" panose="02020603050405020304" pitchFamily="18" charset="0"/>
              </a:rPr>
              <a:t>Беседа представляет собой метод получения информации путем двухстороннего обсуждения интересующего исследователя вопроса.</a:t>
            </a:r>
          </a:p>
          <a:p>
            <a:pPr algn="just"/>
            <a:r>
              <a:rPr lang="ru-RU" dirty="0" smtClean="0">
                <a:latin typeface="Times New Roman" panose="02020603050405020304" pitchFamily="18" charset="0"/>
                <a:cs typeface="Times New Roman" panose="02020603050405020304" pitchFamily="18" charset="0"/>
              </a:rPr>
              <a:t>Интервью – метод, основной смысл которого заключается в получении информации путем устных ответов респондентов на систему вопросов, устно задаваемых исследователем. В беседе и испытуемый, и исследователь выступают активными сторонами, в то время как при интервью вопросы задает только исследователь. Интервью можно назвать односторонней беседой. Данные методы принципиальных различий между собой не имеют. Их сущность заключается получение информации из ответов, которые дают опрашиваемые на поставленные вопросы.</a:t>
            </a:r>
          </a:p>
          <a:p>
            <a:pPr algn="just"/>
            <a:r>
              <a:rPr lang="ru-RU" dirty="0" smtClean="0">
                <a:latin typeface="Times New Roman" panose="02020603050405020304" pitchFamily="18" charset="0"/>
                <a:cs typeface="Times New Roman" panose="02020603050405020304" pitchFamily="18" charset="0"/>
              </a:rPr>
              <a:t>Составной частью процесса научного исследования вопросов физической культуры является изучение и обобщение педагогического опыта. Применение данного метода служит различным исследовательским целям: выявлению существующего уровня функционирования процесса физического воспитания студентов, его сильных и слабых сторон, изучению эффективности и доступности научных рекомендаций, установлению элементов нового, рационального, рождающегося в каждодневном творческом поиске ведущих специалистов в области физической культуры и спорта.</a:t>
            </a:r>
          </a:p>
        </p:txBody>
      </p:sp>
    </p:spTree>
    <p:extLst>
      <p:ext uri="{BB962C8B-B14F-4D97-AF65-F5344CB8AC3E}">
        <p14:creationId xmlns:p14="http://schemas.microsoft.com/office/powerpoint/2010/main" val="37281475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Таким образом, объектом изучения выступает массовый опыт (для выявления ведущих тенденций), негативный опыт (для выявления типичных недостатков) и передовой опыт (для выявления и обобщения достижения науки и практически, оригинальных педагогических приемов, методических подходов и т.д.).</a:t>
            </a:r>
          </a:p>
          <a:p>
            <a:pPr algn="just"/>
            <a:r>
              <a:rPr lang="ru-RU" dirty="0" smtClean="0">
                <a:latin typeface="Times New Roman" panose="02020603050405020304" pitchFamily="18" charset="0"/>
                <a:cs typeface="Times New Roman" panose="02020603050405020304" pitchFamily="18" charset="0"/>
              </a:rPr>
              <a:t>Каковы же критерии изучения передового педагогического опыта?</a:t>
            </a:r>
          </a:p>
          <a:p>
            <a:pPr algn="just"/>
            <a:r>
              <a:rPr lang="ru-RU" dirty="0" smtClean="0">
                <a:latin typeface="Times New Roman" panose="02020603050405020304" pitchFamily="18" charset="0"/>
                <a:cs typeface="Times New Roman" panose="02020603050405020304" pitchFamily="18" charset="0"/>
              </a:rPr>
              <a:t>1. Новизна деятельности педагога, специалиста в области физической культуры. Это критерий (признак) может проявляться в разной степени: от внесения новых предложений в науку до эффективного применения уже известных положений, их рациональной педагогической коррекции.</a:t>
            </a:r>
          </a:p>
          <a:p>
            <a:pPr algn="just"/>
            <a:r>
              <a:rPr lang="ru-RU" dirty="0" smtClean="0">
                <a:latin typeface="Times New Roman" panose="02020603050405020304" pitchFamily="18" charset="0"/>
                <a:cs typeface="Times New Roman" panose="02020603050405020304" pitchFamily="18" charset="0"/>
              </a:rPr>
              <a:t>2. Высокая результативность и эффективность. Передовой опыт должен быть внедрен в педагогическую практику и давать реальные высокие результаты.</a:t>
            </a:r>
          </a:p>
          <a:p>
            <a:pPr algn="just"/>
            <a:r>
              <a:rPr lang="ru-RU" dirty="0" smtClean="0">
                <a:latin typeface="Times New Roman" panose="02020603050405020304" pitchFamily="18" charset="0"/>
                <a:cs typeface="Times New Roman" panose="02020603050405020304" pitchFamily="18" charset="0"/>
              </a:rPr>
              <a:t>3. Соответствие современным достижениям педагогики и методики. Если, например, повышения уровня физической готовности обеспечивается за счет увеличении количества времени на учебные занятия, то этот результат нельзя относить на счет применения передового опыта.</a:t>
            </a:r>
          </a:p>
          <a:p>
            <a:pPr algn="just"/>
            <a:r>
              <a:rPr lang="ru-RU" dirty="0" smtClean="0">
                <a:latin typeface="Times New Roman" panose="02020603050405020304" pitchFamily="18" charset="0"/>
                <a:cs typeface="Times New Roman" panose="02020603050405020304" pitchFamily="18" charset="0"/>
              </a:rPr>
              <a:t>4. Стабильность и возможность творческого применения опыта другими педагогами.</a:t>
            </a:r>
          </a:p>
          <a:p>
            <a:pPr algn="just"/>
            <a:r>
              <a:rPr lang="ru-RU" dirty="0" smtClean="0">
                <a:latin typeface="Times New Roman" panose="02020603050405020304" pitchFamily="18" charset="0"/>
                <a:cs typeface="Times New Roman" panose="02020603050405020304" pitchFamily="18" charset="0"/>
              </a:rPr>
              <a:t>5. Оптимальность, т.е. достижение возможно более высоких результатов при относительной экономии времени, сил педагога, материальных затрат.</a:t>
            </a:r>
          </a:p>
          <a:p>
            <a:pPr algn="just"/>
            <a:r>
              <a:rPr lang="ru-RU" dirty="0" smtClean="0">
                <a:latin typeface="Times New Roman" panose="02020603050405020304" pitchFamily="18" charset="0"/>
                <a:cs typeface="Times New Roman" panose="02020603050405020304" pitchFamily="18" charset="0"/>
              </a:rPr>
              <a:t>Поиск передового опыта должен осуществляться не стихийно, а направленно. Его обобщение начинается с описания на основе наблюдения, бесед, опросов, изучения документов. Более глубокий анализ связан с классификацией наблюдаемых явлений, их интерпретацией, подведением под общие правила и определения.</a:t>
            </a:r>
          </a:p>
          <a:p>
            <a:pPr algn="just"/>
            <a:r>
              <a:rPr lang="ru-RU" dirty="0" smtClean="0">
                <a:latin typeface="Times New Roman" panose="02020603050405020304" pitchFamily="18" charset="0"/>
                <a:cs typeface="Times New Roman" panose="02020603050405020304" pitchFamily="18" charset="0"/>
              </a:rPr>
              <a:t>И, наконец, еще более высокий уровень обобщения опыта предполагает установление причинно-следственных связей, механизма взаимодействия различных сторон процесса физической культуры, их оценку. После этого исследователь </a:t>
            </a:r>
            <a:r>
              <a:rPr lang="ru-RU" dirty="0" err="1" smtClean="0">
                <a:latin typeface="Times New Roman" panose="02020603050405020304" pitchFamily="18" charset="0"/>
                <a:cs typeface="Times New Roman" panose="02020603050405020304" pitchFamily="18" charset="0"/>
              </a:rPr>
              <a:t>уточ</a:t>
            </a:r>
            <a:r>
              <a:rPr lang="ru-RU" dirty="0" smtClean="0">
                <a:latin typeface="Times New Roman" panose="02020603050405020304" pitchFamily="18" charset="0"/>
                <a:cs typeface="Times New Roman" panose="02020603050405020304" pitchFamily="18" charset="0"/>
              </a:rPr>
              <a:t>-</a:t>
            </a:r>
          </a:p>
          <a:p>
            <a:pPr algn="just"/>
            <a:r>
              <a:rPr lang="ru-RU" dirty="0" err="1" smtClean="0">
                <a:latin typeface="Times New Roman" panose="02020603050405020304" pitchFamily="18" charset="0"/>
                <a:cs typeface="Times New Roman" panose="02020603050405020304" pitchFamily="18" charset="0"/>
              </a:rPr>
              <a:t>няет</a:t>
            </a:r>
            <a:r>
              <a:rPr lang="ru-RU" dirty="0" smtClean="0">
                <a:latin typeface="Times New Roman" panose="02020603050405020304" pitchFamily="18" charset="0"/>
                <a:cs typeface="Times New Roman" panose="02020603050405020304" pitchFamily="18" charset="0"/>
              </a:rPr>
              <a:t> способы деятельности педагога и обучаемых, используемые средства, уясняет внутренние механизмы и закономерности достижения успехов в обучении и воспитании. Таким образом, от описания опыта необходимо переходить к его анализу, выявлению типичного в деятельности специалиста-новатора.</a:t>
            </a:r>
          </a:p>
          <a:p>
            <a:pPr algn="just"/>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4694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Описанные выше методы являются в большей степени методами эмпирического исследования. К общепедагогическим методам теоретического исследования относятся, прежде всего, те, которые в силу обобщающего характера имеют широкое поле применения, т.е. достаточно общий характер. Это – методы теоретического анализа и синтеза, абстрагирования и идеализации, моделировании и конкретизации теоретического знания.</a:t>
            </a:r>
          </a:p>
          <a:p>
            <a:pPr algn="just"/>
            <a:r>
              <a:rPr lang="ru-RU" dirty="0" smtClean="0">
                <a:latin typeface="Times New Roman" panose="02020603050405020304" pitchFamily="18" charset="0"/>
                <a:cs typeface="Times New Roman" panose="02020603050405020304" pitchFamily="18" charset="0"/>
              </a:rPr>
              <a:t>На теоретическом уровне исследования используются различные формы логического мышления, в том числе анализ и синтез. С помощью анализа можно детально разложить предмет исследования на его составляющие, разобраться в</a:t>
            </a:r>
          </a:p>
          <a:p>
            <a:pPr algn="just"/>
            <a:r>
              <a:rPr lang="ru-RU" dirty="0" smtClean="0">
                <a:latin typeface="Times New Roman" panose="02020603050405020304" pitchFamily="18" charset="0"/>
                <a:cs typeface="Times New Roman" panose="02020603050405020304" pitchFamily="18" charset="0"/>
              </a:rPr>
              <a:t>структуре его внутреннего механизма. Однако ведущую роль в теоретическом исследовании играет синтез, позволяющий воссоздать предмет в виде взаимодействующей системы с выделением главных ее компонентов.</a:t>
            </a:r>
          </a:p>
          <a:p>
            <a:pPr algn="just"/>
            <a:r>
              <a:rPr lang="ru-RU" dirty="0" smtClean="0">
                <a:latin typeface="Times New Roman" panose="02020603050405020304" pitchFamily="18" charset="0"/>
                <a:cs typeface="Times New Roman" panose="02020603050405020304" pitchFamily="18" charset="0"/>
              </a:rPr>
              <a:t>Своеобразие метода теоретического анализа и синтеза в исследованиях физической культуры студентов заключается в его универсальных возможностях рассматривать изучаемые вопросы в самых сложных ситуациях, выделять самые существенные параметры, признаки, свойства, связи и отношения, устанавливать закономерности их развития.</a:t>
            </a:r>
          </a:p>
          <a:p>
            <a:pPr algn="just"/>
            <a:r>
              <a:rPr lang="ru-RU" dirty="0" smtClean="0">
                <a:latin typeface="Times New Roman" panose="02020603050405020304" pitchFamily="18" charset="0"/>
                <a:cs typeface="Times New Roman" panose="02020603050405020304" pitchFamily="18" charset="0"/>
              </a:rPr>
              <a:t>Данный метод вооружает исследователя диалектической логикой и материалистическим подходом к изучаемым явлениям.</a:t>
            </a:r>
          </a:p>
          <a:p>
            <a:pPr algn="just"/>
            <a:r>
              <a:rPr lang="ru-RU" dirty="0" smtClean="0">
                <a:latin typeface="Times New Roman" panose="02020603050405020304" pitchFamily="18" charset="0"/>
                <a:cs typeface="Times New Roman" panose="02020603050405020304" pitchFamily="18" charset="0"/>
              </a:rPr>
              <a:t>С анализом и синтезом очень тесно связаны абстрагирование и конкретизация.</a:t>
            </a:r>
          </a:p>
          <a:p>
            <a:pPr algn="just"/>
            <a:r>
              <a:rPr lang="ru-RU" dirty="0" smtClean="0">
                <a:latin typeface="Times New Roman" panose="02020603050405020304" pitchFamily="18" charset="0"/>
                <a:cs typeface="Times New Roman" panose="02020603050405020304" pitchFamily="18" charset="0"/>
              </a:rPr>
              <a:t>Под абстракцией (абстрагированием) большинство ученных понимает процесс мысленного отделения какого-либо свойства или признака предмета от самого предмета, от других его свойств. Это делается для того, чтобы лучше изучить</a:t>
            </a:r>
          </a:p>
          <a:p>
            <a:pPr algn="just"/>
            <a:r>
              <a:rPr lang="ru-RU" dirty="0" smtClean="0">
                <a:latin typeface="Times New Roman" panose="02020603050405020304" pitchFamily="18" charset="0"/>
                <a:cs typeface="Times New Roman" panose="02020603050405020304" pitchFamily="18" charset="0"/>
              </a:rPr>
              <a:t>предмет, изолировать его от других предметов, от других свойств, признаков.</a:t>
            </a:r>
          </a:p>
          <a:p>
            <a:pPr algn="just"/>
            <a:r>
              <a:rPr lang="ru-RU" dirty="0" smtClean="0">
                <a:latin typeface="Times New Roman" panose="02020603050405020304" pitchFamily="18" charset="0"/>
                <a:cs typeface="Times New Roman" panose="02020603050405020304" pitchFamily="18" charset="0"/>
              </a:rPr>
              <a:t> Существуют два вида абстракции: обобщающая и изолирующая. Первый вид абстракции характеризуется выделением во многих изучаемых вопросах общих, одинаковых признаков, второй применяется, как правило, для изучения какого-либо одного признака. Скажем, специалист физической культуры выделяет из всего многообразия признаков учебного процесса один – доступность нормативов – и рассматривает его самостоятельно, анализируя, чем эта доступность обусловливается, как достигается, какими требованиями определяется. Частным случаем абстракции является идеализация, в результате которой создается представление об идеализированном объекте (например, образцово физически подготовленный студент, образцовое выполнение физического упражнения, идеально организованное учебное занятие).</a:t>
            </a:r>
          </a:p>
          <a:p>
            <a:pPr algn="just"/>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20678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18630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 настоящее время в теоретических исследованиях широкое применение получил метод моделирования, сущность которого заключается в сравнении по аналогии. Аналогия дает основание для выводов об эквивалентности в определенных отношениях одного объекта к другому. Моделирование в физической культуре служит также задачей конструирования нового, несуществующего пока в практике. Исследователь, изучив характерные особенности реального процесса физической культуры, ищет на их основе возможные варианты повышения его эффективности, создает модели-гипотезы, вскрывающие механизмы связи между параметрами процесса обучения (например, между объемом, требованием, учебным временем и исходным уровнем физической подготовленности студентов), после чего даются педагогические рекомендации по оптимизации процесса обучения. Необходимо, однако, иметь в виду, что любая модель всегда беднее прототипа, что она учитывает не все, а лишь отдельные его стороны и связи, так как теоретическое моделирование всегда включает идеализацию.</a:t>
            </a:r>
          </a:p>
          <a:p>
            <a:pPr algn="just"/>
            <a:r>
              <a:rPr lang="ru-RU" dirty="0" smtClean="0">
                <a:latin typeface="Times New Roman" panose="02020603050405020304" pitchFamily="18" charset="0"/>
                <a:cs typeface="Times New Roman" panose="02020603050405020304" pitchFamily="18" charset="0"/>
              </a:rPr>
              <a:t>Конкретизация – логическая форма исследования, являющаяся противоположностью абстракции. Конкретизацией называется мыслительный процесс воссоздания предмета из вычлененных ранее абстракций. Частным случаем конкретизации является рассмотренный ранее синтез. Конкретным здесь считается единство многообразия, сочетание многих свойств, качеств предмета; абстрактным, наоборот, – одностороннее свойство, изолированное от других.</a:t>
            </a:r>
          </a:p>
          <a:p>
            <a:pPr algn="just"/>
            <a:r>
              <a:rPr lang="ru-RU" dirty="0" smtClean="0">
                <a:latin typeface="Times New Roman" panose="02020603050405020304" pitchFamily="18" charset="0"/>
                <a:cs typeface="Times New Roman" panose="02020603050405020304" pitchFamily="18" charset="0"/>
              </a:rPr>
              <a:t>Характеристика вышеприведенных основных методов исследования, применяемых в физической культуре, лишь в общих чертах знакомит их с содержанием и функциональным назначением.</a:t>
            </a:r>
          </a:p>
          <a:p>
            <a:pPr algn="just"/>
            <a:r>
              <a:rPr lang="ru-RU" dirty="0" smtClean="0">
                <a:latin typeface="Times New Roman" panose="02020603050405020304" pitchFamily="18" charset="0"/>
                <a:cs typeface="Times New Roman" panose="02020603050405020304" pitchFamily="18" charset="0"/>
              </a:rPr>
              <a:t>Эти методы в основном относятся к педагогическим методам. Однако решение вопросов физической культуры всегда оказывает влияние на направленность изменений в физическом развитии, функциональной дееспособности, психическом состоянии человека. Все это обусловливает </a:t>
            </a:r>
            <a:r>
              <a:rPr lang="ru-RU" smtClean="0">
                <a:latin typeface="Times New Roman" panose="02020603050405020304" pitchFamily="18" charset="0"/>
                <a:cs typeface="Times New Roman" panose="02020603050405020304" pitchFamily="18" charset="0"/>
              </a:rPr>
              <a:t>необходимость использования </a:t>
            </a:r>
            <a:r>
              <a:rPr lang="ru-RU" dirty="0" smtClean="0">
                <a:latin typeface="Times New Roman" panose="02020603050405020304" pitchFamily="18" charset="0"/>
                <a:cs typeface="Times New Roman" panose="02020603050405020304" pitchFamily="18" charset="0"/>
              </a:rPr>
              <a:t>методов исследования из других, смежных областей научного познания.</a:t>
            </a:r>
          </a:p>
          <a:p>
            <a:pPr algn="just"/>
            <a:endParaRPr lang="ru-RU" dirty="0" smtClean="0">
              <a:latin typeface="Times New Roman" panose="02020603050405020304" pitchFamily="18" charset="0"/>
              <a:cs typeface="Times New Roman" panose="02020603050405020304" pitchFamily="18" charset="0"/>
            </a:endParaRP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2323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Развитие науки на современном этапе требует особого внимания к проблемам методологии и методов научного познания. Процесс организации и проведения исследований в области физической культуры базируется на прочном фундаменте общеметодологических принципов материалистической диалектики. Поэтому, прежде чем приступить к изложению общепедагогических методов исследования физической культуры, необходимо хотя бы в сжатом виде дать определение понятий методологии и методов научного познания.</a:t>
            </a:r>
          </a:p>
          <a:p>
            <a:pPr algn="just"/>
            <a:r>
              <a:rPr lang="ru-RU" dirty="0" smtClean="0">
                <a:latin typeface="Times New Roman" panose="02020603050405020304" pitchFamily="18" charset="0"/>
                <a:cs typeface="Times New Roman" panose="02020603050405020304" pitchFamily="18" charset="0"/>
              </a:rPr>
              <a:t>Философский энциклопедический словарь раскрывает сущность методологии в следующей редакции: «Методология – система принципов и способов организации и построения теоретической и практической деятельности, а также учение об этой системе». Из данного определения видно, что его можно употребить как в широком, так и в узком смысле. В широком – это совокупность наиболее общих, мировоззренческих принципов, применяемых при решении как теоретических, так и практических задач; в узком – это учение о методах.</a:t>
            </a:r>
          </a:p>
          <a:p>
            <a:pPr algn="just"/>
            <a:r>
              <a:rPr lang="ru-RU" dirty="0" smtClean="0">
                <a:latin typeface="Times New Roman" panose="02020603050405020304" pitchFamily="18" charset="0"/>
                <a:cs typeface="Times New Roman" panose="02020603050405020304" pitchFamily="18" charset="0"/>
              </a:rPr>
              <a:t>Подлинно всеобщей методологией научного познания и практического преобразования действительности выступает материалистическая диалектика. Ее законы и принципы представляют собой методологическую основу всех общественных и естественных наук. Важно иметь в виду, что в определенных сферах научного исследования в качестве методологии может выступать не только диалектический материализм, но и другие науки. Однако их роль при этом отнюдь не равнозначна.</a:t>
            </a:r>
          </a:p>
          <a:p>
            <a:pPr algn="just"/>
            <a:r>
              <a:rPr lang="ru-RU" dirty="0" smtClean="0">
                <a:latin typeface="Times New Roman" panose="02020603050405020304" pitchFamily="18" charset="0"/>
                <a:cs typeface="Times New Roman" panose="02020603050405020304" pitchFamily="18" charset="0"/>
              </a:rPr>
              <a:t>Для познавательной деятельности большое значение имеет понимание методологии как учения о методах. Она представляет собой довольно стройную систему, основными элементами которой выступают философские, общенаучные и специальные методы познания действительности.</a:t>
            </a:r>
          </a:p>
          <a:p>
            <a:pPr algn="just"/>
            <a:r>
              <a:rPr lang="ru-RU" b="1" dirty="0" smtClean="0">
                <a:latin typeface="Times New Roman" panose="02020603050405020304" pitchFamily="18" charset="0"/>
                <a:cs typeface="Times New Roman" panose="02020603050405020304" pitchFamily="18" charset="0"/>
              </a:rPr>
              <a:t>Метод</a:t>
            </a:r>
            <a:r>
              <a:rPr lang="ru-RU" dirty="0" smtClean="0">
                <a:latin typeface="Times New Roman" panose="02020603050405020304" pitchFamily="18" charset="0"/>
                <a:cs typeface="Times New Roman" panose="02020603050405020304" pitchFamily="18" charset="0"/>
              </a:rPr>
              <a:t> – это совокупность правил, приемов и лежащих в их основе идей, принципов, с помощью которых упорядочивается, делается целенаправленной познавательная деятельность человека.</a:t>
            </a:r>
          </a:p>
          <a:p>
            <a:pPr algn="just"/>
            <a:r>
              <a:rPr lang="ru-RU" dirty="0" smtClean="0">
                <a:latin typeface="Times New Roman" panose="02020603050405020304" pitchFamily="18" charset="0"/>
                <a:cs typeface="Times New Roman" panose="02020603050405020304" pitchFamily="18" charset="0"/>
              </a:rPr>
              <a:t>Современная классификация методов науки весьма разнообразна. Существуют методы эксперимента, построения научных теорий, </a:t>
            </a:r>
            <a:r>
              <a:rPr lang="ru-RU" dirty="0" err="1" smtClean="0">
                <a:latin typeface="Times New Roman" panose="02020603050405020304" pitchFamily="18" charset="0"/>
                <a:cs typeface="Times New Roman" panose="02020603050405020304" pitchFamily="18" charset="0"/>
              </a:rPr>
              <a:t>однозначндетерминистские</a:t>
            </a:r>
            <a:r>
              <a:rPr lang="ru-RU" dirty="0" smtClean="0">
                <a:latin typeface="Times New Roman" panose="02020603050405020304" pitchFamily="18" charset="0"/>
                <a:cs typeface="Times New Roman" panose="02020603050405020304" pitchFamily="18" charset="0"/>
              </a:rPr>
              <a:t> и вероятностные методы и т.д.</a:t>
            </a:r>
          </a:p>
          <a:p>
            <a:pPr algn="just"/>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045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 физической культуре действуют закономерности, присущие всему материальному миру, закономерности общественной жизни и, естественно, специфические закономерности. В соответствии с этим в научном исследовании проблем</a:t>
            </a:r>
          </a:p>
          <a:p>
            <a:pPr algn="just"/>
            <a:r>
              <a:rPr lang="ru-RU" dirty="0" smtClean="0">
                <a:latin typeface="Times New Roman" panose="02020603050405020304" pitchFamily="18" charset="0"/>
                <a:cs typeface="Times New Roman" panose="02020603050405020304" pitchFamily="18" charset="0"/>
              </a:rPr>
              <a:t>физической культуры и спорта должны применяться общие и специальные методы, позволяющие правильно решать теоретические и прикладные задачи, направленные на физическое совершенствование личности. В настоящее время при исследовании вопросов физической культуры используются многие методы, применяемые и в других дисциплинах педагогики и психологии. Вместе с тем, эти методы при изучении проблем физической культуры имеют и свою специфику, которая проявляется в структуре и организации эксперимента, сборе исходной информации, принципах комплектования групп и т. д.</a:t>
            </a:r>
          </a:p>
          <a:p>
            <a:pPr algn="just"/>
            <a:r>
              <a:rPr lang="ru-RU" dirty="0" smtClean="0">
                <a:latin typeface="Times New Roman" panose="02020603050405020304" pitchFamily="18" charset="0"/>
                <a:cs typeface="Times New Roman" panose="02020603050405020304" pitchFamily="18" charset="0"/>
              </a:rPr>
              <a:t>Среди общепедагогических методов научного исследования физической культуры и спорта можно выделить 4 основные группы: организации и проведения исследований в опытных группах; сбора и анализа текущей информации; получения и анализа ретроспективной информации; математической обработки результатов исследования.</a:t>
            </a:r>
          </a:p>
          <a:p>
            <a:pPr algn="just"/>
            <a:r>
              <a:rPr lang="ru-RU" b="1" dirty="0" smtClean="0">
                <a:latin typeface="Times New Roman" panose="02020603050405020304" pitchFamily="18" charset="0"/>
                <a:cs typeface="Times New Roman" panose="02020603050405020304" pitchFamily="18" charset="0"/>
              </a:rPr>
              <a:t>Методы организации и проведения исследований </a:t>
            </a:r>
            <a:r>
              <a:rPr lang="ru-RU" dirty="0" smtClean="0">
                <a:latin typeface="Times New Roman" panose="02020603050405020304" pitchFamily="18" charset="0"/>
                <a:cs typeface="Times New Roman" panose="02020603050405020304" pitchFamily="18" charset="0"/>
              </a:rPr>
              <a:t>в опытных группах имеют три разновидности:</a:t>
            </a:r>
          </a:p>
          <a:p>
            <a:pPr algn="just"/>
            <a:r>
              <a:rPr lang="ru-RU" dirty="0" smtClean="0">
                <a:latin typeface="Times New Roman" panose="02020603050405020304" pitchFamily="18" charset="0"/>
                <a:cs typeface="Times New Roman" panose="02020603050405020304" pitchFamily="18" charset="0"/>
              </a:rPr>
              <a:t>– экспериментальные методы, предусматривающие введение в учебно-воспитательный процесс каких-либо новых педагогических факторов для изучения эффективности их воздействия;</a:t>
            </a:r>
          </a:p>
          <a:p>
            <a:pPr algn="just"/>
            <a:r>
              <a:rPr lang="ru-RU" dirty="0" smtClean="0">
                <a:latin typeface="Times New Roman" panose="02020603050405020304" pitchFamily="18" charset="0"/>
                <a:cs typeface="Times New Roman" panose="02020603050405020304" pitchFamily="18" charset="0"/>
              </a:rPr>
              <a:t>– контрольные методы, предполагающие применение общепринятых форм и содержания учебно-воспитательной работы для сравнения с экспериментальными методами;</a:t>
            </a:r>
          </a:p>
          <a:p>
            <a:pPr algn="just"/>
            <a:r>
              <a:rPr lang="ru-RU" dirty="0" smtClean="0">
                <a:latin typeface="Times New Roman" panose="02020603050405020304" pitchFamily="18" charset="0"/>
                <a:cs typeface="Times New Roman" panose="02020603050405020304" pitchFamily="18" charset="0"/>
              </a:rPr>
              <a:t>– индивидуальные методы, суть которых состоит в осуществлении педагогом учебно-воспитательного процесса в соответствии с личными планами без какого-либо вмешательства исследователя.</a:t>
            </a:r>
          </a:p>
          <a:p>
            <a:pPr algn="just"/>
            <a:r>
              <a:rPr lang="ru-RU" dirty="0" smtClean="0">
                <a:latin typeface="Times New Roman" panose="02020603050405020304" pitchFamily="18" charset="0"/>
                <a:cs typeface="Times New Roman" panose="02020603050405020304" pitchFamily="18" charset="0"/>
              </a:rPr>
              <a:t>Обычно первые два вида сопутствуют друг другу при организации сравнительного эксперимента в опытных группах. Экспериментальный метод может применяться также и без контрольного в тех случаях, когда эффективность педагогического воздействия оценивается до и после введения педагогических усовершенствовании в учебно-воспитательный процесс. Контрольный метод всегда применяется в сочетании с экспериментальным, поскольку без него он теряет смысл. Индивидуальный метод используется в тех случаях, когда необходимо изучить реальный педагогический процесс непосредственно, не вмешиваясь в него.</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6857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294305"/>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Методы сбора и анализа текущей информации </a:t>
            </a:r>
            <a:r>
              <a:rPr lang="ru-RU" dirty="0" smtClean="0">
                <a:latin typeface="Times New Roman" panose="02020603050405020304" pitchFamily="18" charset="0"/>
                <a:cs typeface="Times New Roman" panose="02020603050405020304" pitchFamily="18" charset="0"/>
              </a:rPr>
              <a:t>также могут быть самыми разнообразными, наиболее распространенными из них являются: педагогическое наблюдение, </a:t>
            </a:r>
            <a:r>
              <a:rPr lang="ru-RU" dirty="0" err="1" smtClean="0">
                <a:latin typeface="Times New Roman" panose="02020603050405020304" pitchFamily="18" charset="0"/>
                <a:cs typeface="Times New Roman" panose="02020603050405020304" pitchFamily="18" charset="0"/>
              </a:rPr>
              <a:t>хронометрирование</a:t>
            </a:r>
            <a:r>
              <a:rPr lang="ru-RU" dirty="0" smtClean="0">
                <a:latin typeface="Times New Roman" panose="02020603050405020304" pitchFamily="18" charset="0"/>
                <a:cs typeface="Times New Roman" panose="02020603050405020304" pitchFamily="18" charset="0"/>
              </a:rPr>
              <a:t>, контрольные испытания, анализ документальных материалов анкетирования, интервью, беседа и др. С помощью этих методов можно получать сведения об эффективности педагогического процесса в ходе самого обучения и воспитания, до и после него.</a:t>
            </a:r>
          </a:p>
          <a:p>
            <a:pPr algn="just"/>
            <a:r>
              <a:rPr lang="ru-RU" b="1" dirty="0" smtClean="0">
                <a:latin typeface="Times New Roman" panose="02020603050405020304" pitchFamily="18" charset="0"/>
                <a:cs typeface="Times New Roman" panose="02020603050405020304" pitchFamily="18" charset="0"/>
              </a:rPr>
              <a:t>Методы получения и анализа ретроспективной информации </a:t>
            </a:r>
            <a:r>
              <a:rPr lang="ru-RU" dirty="0" smtClean="0">
                <a:latin typeface="Times New Roman" panose="02020603050405020304" pitchFamily="18" charset="0"/>
                <a:cs typeface="Times New Roman" panose="02020603050405020304" pitchFamily="18" charset="0"/>
              </a:rPr>
              <a:t>используются для изучения и обобщения ранее полученных результатов научных исследований. При этом нужно отметить, что в зависимости от задач исследования для анализа документальных материалов и их обобщения могут использоваться те же методы, что и для сбора текущей информации.</a:t>
            </a:r>
          </a:p>
          <a:p>
            <a:pPr algn="just"/>
            <a:r>
              <a:rPr lang="ru-RU" b="1" dirty="0" smtClean="0">
                <a:latin typeface="Times New Roman" panose="02020603050405020304" pitchFamily="18" charset="0"/>
                <a:cs typeface="Times New Roman" panose="02020603050405020304" pitchFamily="18" charset="0"/>
              </a:rPr>
              <a:t>Методы математической обработки результатов </a:t>
            </a:r>
            <a:r>
              <a:rPr lang="ru-RU" dirty="0" smtClean="0">
                <a:latin typeface="Times New Roman" panose="02020603050405020304" pitchFamily="18" charset="0"/>
                <a:cs typeface="Times New Roman" panose="02020603050405020304" pitchFamily="18" charset="0"/>
              </a:rPr>
              <a:t>исследования бывают различные: от самых простых (установления достоверности различий по общепринятым статистическим параметрам) до сложных (факторного анализа). Выбор методов математической обработки зависит от цели и конкретных задач исследования.</a:t>
            </a:r>
          </a:p>
          <a:p>
            <a:pPr algn="just"/>
            <a:r>
              <a:rPr lang="ru-RU" dirty="0" smtClean="0">
                <a:latin typeface="Times New Roman" panose="02020603050405020304" pitchFamily="18" charset="0"/>
                <a:cs typeface="Times New Roman" panose="02020603050405020304" pitchFamily="18" charset="0"/>
              </a:rPr>
              <a:t>Перечисленные труппы методов тесно взаимосвязаны между собой, поэтому они не могут применяться изолированно. Например, невозможно использовать методы организации и проведения исследований в опытных группах, предварительно не изучив то, что уже есть в практике и теории физического воспитании, т.е. не применив методы получения ретроспективной информации. Установленные в ходе педагогических исследований результаты не могут быть достоверными без соответствующей математической обработки.</a:t>
            </a:r>
          </a:p>
          <a:p>
            <a:pPr algn="just"/>
            <a:r>
              <a:rPr lang="ru-RU" dirty="0" smtClean="0">
                <a:latin typeface="Times New Roman" panose="02020603050405020304" pitchFamily="18" charset="0"/>
                <a:cs typeface="Times New Roman" panose="02020603050405020304" pitchFamily="18" charset="0"/>
              </a:rPr>
              <a:t>Таким образом, математические методы обслуживают методы сбора текущей и ретроспективной информации, а они, в свою очередь, обеспечивают эффективное применение методов организации и проведения исследований в опытных группах. Следовательно, как отмечает Б.А. </a:t>
            </a:r>
            <a:r>
              <a:rPr lang="ru-RU" dirty="0" err="1" smtClean="0">
                <a:latin typeface="Times New Roman" panose="02020603050405020304" pitchFamily="18" charset="0"/>
                <a:cs typeface="Times New Roman" panose="02020603050405020304" pitchFamily="18" charset="0"/>
              </a:rPr>
              <a:t>Ашмарин</a:t>
            </a:r>
            <a:r>
              <a:rPr lang="ru-RU" dirty="0" smtClean="0">
                <a:latin typeface="Times New Roman" panose="02020603050405020304" pitchFamily="18" charset="0"/>
                <a:cs typeface="Times New Roman" panose="02020603050405020304" pitchFamily="18" charset="0"/>
              </a:rPr>
              <a:t> (1978), для любой педагогической работы ведущими являются методы организации и проведения исследований в опытных группах, а остальные их обслуживают.</a:t>
            </a:r>
          </a:p>
          <a:p>
            <a:pPr algn="just"/>
            <a:r>
              <a:rPr lang="ru-RU" dirty="0" smtClean="0">
                <a:latin typeface="Times New Roman" panose="02020603050405020304" pitchFamily="18" charset="0"/>
                <a:cs typeface="Times New Roman" panose="02020603050405020304" pitchFamily="18" charset="0"/>
              </a:rPr>
              <a:t>Для комплексного педагогического исследования проводится педагогический эксперимент, сущность которого состоит в совокупном использовании вышеперечисленных методов. Любой педагогический эксперимент включает в себя: экспериментальный метод, один или несколько методов сбора текущей информации, метод математической обработки и в некоторых случаях – контрольный метод. Все это служит основанием считать педагогический эксперимент комплексным методом научного познания.</a:t>
            </a:r>
          </a:p>
          <a:p>
            <a:pPr algn="just"/>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4951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97849"/>
            <a:ext cx="12192000" cy="7571303"/>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 теории и практике исследовательской работы определилось несколько видов педагогических экспериментов. Каждый из них характеризуется своими признаками.</a:t>
            </a:r>
          </a:p>
          <a:p>
            <a:pPr algn="just"/>
            <a:r>
              <a:rPr lang="ru-RU" dirty="0" smtClean="0">
                <a:latin typeface="Times New Roman" panose="02020603050405020304" pitchFamily="18" charset="0"/>
                <a:cs typeface="Times New Roman" panose="02020603050405020304" pitchFamily="18" charset="0"/>
              </a:rPr>
              <a:t>В зависимости от того, какие цели и задачи стоят перед исследователем, им может быть применен преобразующий или констатирующий эксперимент. Первый предусматривает разработку нового в науке и практике педагогического положения в соответствии с выдвинутой оригинальной гипотезой. Второй предполагает проверку существующих уже знаний о том или ином факте или явлении.</a:t>
            </a:r>
          </a:p>
          <a:p>
            <a:pPr algn="just"/>
            <a:r>
              <a:rPr lang="ru-RU" dirty="0" smtClean="0">
                <a:latin typeface="Times New Roman" panose="02020603050405020304" pitchFamily="18" charset="0"/>
                <a:cs typeface="Times New Roman" panose="02020603050405020304" pitchFamily="18" charset="0"/>
              </a:rPr>
              <a:t>Он часто проводится для проверки действия какого-либо известного факта или явления при работе в новых условиях.</a:t>
            </a:r>
          </a:p>
          <a:p>
            <a:pPr algn="just"/>
            <a:r>
              <a:rPr lang="ru-RU" dirty="0" smtClean="0">
                <a:latin typeface="Times New Roman" panose="02020603050405020304" pitchFamily="18" charset="0"/>
                <a:cs typeface="Times New Roman" panose="02020603050405020304" pitchFamily="18" charset="0"/>
              </a:rPr>
              <a:t>В зависимости от условий проведения исследований педагогический эксперимент принято разделять на естественный, модельный и лабораторный.</a:t>
            </a:r>
          </a:p>
          <a:p>
            <a:pPr algn="just"/>
            <a:r>
              <a:rPr lang="ru-RU" dirty="0" smtClean="0">
                <a:latin typeface="Times New Roman" panose="02020603050405020304" pitchFamily="18" charset="0"/>
                <a:cs typeface="Times New Roman" panose="02020603050405020304" pitchFamily="18" charset="0"/>
              </a:rPr>
              <a:t>Естественный эксперимент характеризуется незначительными изменениями обычных условий обучения и воспитания. Примером его может быть исследование содержания нового программного материала по физической культуре. В подобном эксперименте, как правило, условия проведения занятий таковы, что испытуемые не осознают своего участия в экспериментальной работе, хотя содержание занятий и было несколько изменено.</a:t>
            </a:r>
          </a:p>
          <a:p>
            <a:pPr algn="just"/>
            <a:r>
              <a:rPr lang="ru-RU" dirty="0" smtClean="0">
                <a:latin typeface="Times New Roman" panose="02020603050405020304" pitchFamily="18" charset="0"/>
                <a:cs typeface="Times New Roman" panose="02020603050405020304" pitchFamily="18" charset="0"/>
              </a:rPr>
              <a:t>В зависимости от способа комплектования экспериментальных и контрольных групп по их количественному составу естественный эксперимент может проводиться в виде экспериментальных занятий и опытных уроков.</a:t>
            </a:r>
          </a:p>
          <a:p>
            <a:pPr algn="just"/>
            <a:r>
              <a:rPr lang="ru-RU" dirty="0" smtClean="0">
                <a:latin typeface="Times New Roman" panose="02020603050405020304" pitchFamily="18" charset="0"/>
                <a:cs typeface="Times New Roman" panose="02020603050405020304" pitchFamily="18" charset="0"/>
              </a:rPr>
              <a:t>Экспериментальные занятия предназначены преимущественно для решения исследовательских задач в естественных условиях учебно-воспитательного процесса. К этим занятиям привлекается небольшое количество занимающихся.</a:t>
            </a:r>
          </a:p>
          <a:p>
            <a:pPr algn="just"/>
            <a:r>
              <a:rPr lang="ru-RU" dirty="0" smtClean="0">
                <a:latin typeface="Times New Roman" panose="02020603050405020304" pitchFamily="18" charset="0"/>
                <a:cs typeface="Times New Roman" panose="02020603050405020304" pitchFamily="18" charset="0"/>
              </a:rPr>
              <a:t>Недостатком такой формы построения эксперимента является некоторая искусственность, идеальность проведения занятия. Однако при этом можно выдерживать в чистом виде направление в обучении и воспитании, определенное исследователем, а также контролировать правильность выполнения испытуемыми индивидуальных заданий. Обычно экспериментальное занятие проводится перед опытным занятием.</a:t>
            </a:r>
          </a:p>
          <a:p>
            <a:pPr algn="just"/>
            <a:r>
              <a:rPr lang="ru-RU" dirty="0" smtClean="0">
                <a:latin typeface="Times New Roman" panose="02020603050405020304" pitchFamily="18" charset="0"/>
                <a:cs typeface="Times New Roman" panose="02020603050405020304" pitchFamily="18" charset="0"/>
              </a:rPr>
              <a:t>Опытные уроки используются для организации учебно-воспитательного процесса с полным составом занимающихся. К недостаткам опытных уроков можно отнести те, которые возникают вследствие трудности управления большим количеством занимающихся, контроля правильности выполнения запланированной программы, а также из-за вынужденных отступлений от нее.</a:t>
            </a:r>
          </a:p>
          <a:p>
            <a:pPr algn="just"/>
            <a:endParaRPr lang="ru-RU" dirty="0" smtClean="0">
              <a:latin typeface="Times New Roman" panose="02020603050405020304" pitchFamily="18" charset="0"/>
              <a:cs typeface="Times New Roman" panose="02020603050405020304" pitchFamily="18" charset="0"/>
            </a:endParaRP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6420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06442"/>
            <a:ext cx="12192000" cy="729430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 зависимости от того, знают или не знают испытуемые о том, что участвуют в эксперименте, опытные уроки подразделяются на открытые и закрытые.</a:t>
            </a:r>
          </a:p>
          <a:p>
            <a:pPr algn="just"/>
            <a:r>
              <a:rPr lang="ru-RU" b="1" dirty="0" smtClean="0">
                <a:latin typeface="Times New Roman" panose="02020603050405020304" pitchFamily="18" charset="0"/>
                <a:cs typeface="Times New Roman" panose="02020603050405020304" pitchFamily="18" charset="0"/>
              </a:rPr>
              <a:t>Открытый эксперимент </a:t>
            </a:r>
            <a:r>
              <a:rPr lang="ru-RU" dirty="0" smtClean="0">
                <a:latin typeface="Times New Roman" panose="02020603050405020304" pitchFamily="18" charset="0"/>
                <a:cs typeface="Times New Roman" panose="02020603050405020304" pitchFamily="18" charset="0"/>
              </a:rPr>
              <a:t>в обязательном порядке предусматривает подробное объяснение занимающимся задач и содержания всего исследования. При этом исследователь старается повысить мотивацию всех испытуемых для активного</a:t>
            </a:r>
          </a:p>
          <a:p>
            <a:pPr algn="just"/>
            <a:r>
              <a:rPr lang="ru-RU" dirty="0" smtClean="0">
                <a:latin typeface="Times New Roman" panose="02020603050405020304" pitchFamily="18" charset="0"/>
                <a:cs typeface="Times New Roman" panose="02020603050405020304" pitchFamily="18" charset="0"/>
              </a:rPr>
              <a:t>участия в нем.</a:t>
            </a:r>
          </a:p>
          <a:p>
            <a:pPr algn="just"/>
            <a:r>
              <a:rPr lang="ru-RU" b="1" dirty="0" smtClean="0">
                <a:latin typeface="Times New Roman" panose="02020603050405020304" pitchFamily="18" charset="0"/>
                <a:cs typeface="Times New Roman" panose="02020603050405020304" pitchFamily="18" charset="0"/>
              </a:rPr>
              <a:t>Закрытый эксперимент проводится </a:t>
            </a:r>
            <a:r>
              <a:rPr lang="ru-RU" dirty="0" smtClean="0">
                <a:latin typeface="Times New Roman" panose="02020603050405020304" pitchFamily="18" charset="0"/>
                <a:cs typeface="Times New Roman" panose="02020603050405020304" pitchFamily="18" charset="0"/>
              </a:rPr>
              <a:t>при полной неосведомленности испытуемых о том, что они являются участниками исследовательской работы. Каждая из охарактеризованных форм эксперимента должна применяться в зависимости</a:t>
            </a:r>
          </a:p>
          <a:p>
            <a:pPr algn="just"/>
            <a:r>
              <a:rPr lang="ru-RU" dirty="0" smtClean="0">
                <a:latin typeface="Times New Roman" panose="02020603050405020304" pitchFamily="18" charset="0"/>
                <a:cs typeface="Times New Roman" panose="02020603050405020304" pitchFamily="18" charset="0"/>
              </a:rPr>
              <a:t>от поставленных задач.</a:t>
            </a:r>
          </a:p>
          <a:p>
            <a:pPr algn="just"/>
            <a:r>
              <a:rPr lang="ru-RU" b="1" dirty="0" smtClean="0">
                <a:latin typeface="Times New Roman" panose="02020603050405020304" pitchFamily="18" charset="0"/>
                <a:cs typeface="Times New Roman" panose="02020603050405020304" pitchFamily="18" charset="0"/>
              </a:rPr>
              <a:t>Модельный эксперимент заключается </a:t>
            </a:r>
            <a:r>
              <a:rPr lang="ru-RU" dirty="0" smtClean="0">
                <a:latin typeface="Times New Roman" panose="02020603050405020304" pitchFamily="18" charset="0"/>
                <a:cs typeface="Times New Roman" panose="02020603050405020304" pitchFamily="18" charset="0"/>
              </a:rPr>
              <a:t>в существенном изменении типичных условий физического воспитания, что требует изоляции изучаемого аспекта от побочных явлений.</a:t>
            </a:r>
          </a:p>
          <a:p>
            <a:pPr algn="just"/>
            <a:r>
              <a:rPr lang="ru-RU" b="1" dirty="0" smtClean="0">
                <a:latin typeface="Times New Roman" panose="02020603050405020304" pitchFamily="18" charset="0"/>
                <a:cs typeface="Times New Roman" panose="02020603050405020304" pitchFamily="18" charset="0"/>
              </a:rPr>
              <a:t>Лабораторный эксперимент характеризуется </a:t>
            </a:r>
            <a:r>
              <a:rPr lang="ru-RU" dirty="0" smtClean="0">
                <a:latin typeface="Times New Roman" panose="02020603050405020304" pitchFamily="18" charset="0"/>
                <a:cs typeface="Times New Roman" panose="02020603050405020304" pitchFamily="18" charset="0"/>
              </a:rPr>
              <a:t>строгой стандартизацией условий, позволяющей максимально изолировать испытуемых от влияний изменяющейся окружающей среды.</a:t>
            </a:r>
          </a:p>
          <a:p>
            <a:pPr algn="just"/>
            <a:r>
              <a:rPr lang="ru-RU" b="1" dirty="0" smtClean="0">
                <a:latin typeface="Times New Roman" panose="02020603050405020304" pitchFamily="18" charset="0"/>
                <a:cs typeface="Times New Roman" panose="02020603050405020304" pitchFamily="18" charset="0"/>
              </a:rPr>
              <a:t>Абсолютный эксперимент используют </a:t>
            </a:r>
            <a:r>
              <a:rPr lang="ru-RU" dirty="0" smtClean="0">
                <a:latin typeface="Times New Roman" panose="02020603050405020304" pitchFamily="18" charset="0"/>
                <a:cs typeface="Times New Roman" panose="02020603050405020304" pitchFamily="18" charset="0"/>
              </a:rPr>
              <a:t>в тех случаях, когда требуется изучить состояние занимающихся на каком-то определенном этапе, без учета его динамики. Примером такого эксперимента может служить определение уровня физической подготовленности студентов по контрольным нормативам.</a:t>
            </a:r>
          </a:p>
          <a:p>
            <a:pPr algn="just"/>
            <a:r>
              <a:rPr lang="ru-RU" b="1" dirty="0" smtClean="0">
                <a:latin typeface="Times New Roman" panose="02020603050405020304" pitchFamily="18" charset="0"/>
                <a:cs typeface="Times New Roman" panose="02020603050405020304" pitchFamily="18" charset="0"/>
              </a:rPr>
              <a:t>Абсолютный эксперимент </a:t>
            </a:r>
            <a:r>
              <a:rPr lang="ru-RU" dirty="0" smtClean="0">
                <a:latin typeface="Times New Roman" panose="02020603050405020304" pitchFamily="18" charset="0"/>
                <a:cs typeface="Times New Roman" panose="02020603050405020304" pitchFamily="18" charset="0"/>
              </a:rPr>
              <a:t>может перерасти в сравнительный в тех случаях, когда исследуемый контингент привлекается к повторным проверкам по той же программе и в тех же случаях. Полученные при этом результаты характеризуют динамику показателей развития физических или других изучаемых качеств.</a:t>
            </a:r>
          </a:p>
          <a:p>
            <a:pPr algn="just"/>
            <a:r>
              <a:rPr lang="ru-RU" dirty="0" smtClean="0">
                <a:latin typeface="Times New Roman" panose="02020603050405020304" pitchFamily="18" charset="0"/>
                <a:cs typeface="Times New Roman" panose="02020603050405020304" pitchFamily="18" charset="0"/>
              </a:rPr>
              <a:t>Последовательный эксперимент проводится с целью доказательства или опровержения выдвигаемой гипотезы путем сравнения эффективности педагогического процесса после введения в него педагогических усовершенствований.</a:t>
            </a:r>
          </a:p>
          <a:p>
            <a:pPr algn="just"/>
            <a:r>
              <a:rPr lang="ru-RU" dirty="0" smtClean="0">
                <a:latin typeface="Times New Roman" panose="02020603050405020304" pitchFamily="18" charset="0"/>
                <a:cs typeface="Times New Roman" panose="02020603050405020304" pitchFamily="18" charset="0"/>
              </a:rPr>
              <a:t>В последовательных экспериментах доказательства выдвинутой гипотезы строятся по одной из трех схем: единственного различия сопутствующих изменений и единственного сходства. Как правило, все последовательные эксперименты осуществляются по схеме: «до» и «после». Эффективность предлагаемого педагогического процесса устанавливается путем определения (измерения) состояния до введения педагогического условия (например, исходный уровень физического развития), затем после него в результате выявляется достоверность изменения показателей.</a:t>
            </a:r>
          </a:p>
          <a:p>
            <a:pPr algn="just"/>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6097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294305"/>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Параллельный эксперимент </a:t>
            </a:r>
            <a:r>
              <a:rPr lang="ru-RU" dirty="0" smtClean="0">
                <a:latin typeface="Times New Roman" panose="02020603050405020304" pitchFamily="18" charset="0"/>
                <a:cs typeface="Times New Roman" panose="02020603050405020304" pitchFamily="18" charset="0"/>
              </a:rPr>
              <a:t>строится по схеме идентичных групп. В одной группе (группах) применяется экспериментальный метод, в другой (других) – контрольный. Учебные занятия и обследования проводятся одновременно в обеих группах, т.е. параллельно. При такой форме эксперимента все посторонние факторы будут оказывать одинаковое воздействие на испытуемых в контрольной и в экспериментальной группах. Различия, выявленные в конце эксперимента, явятся следствием действия экспериментального фактора.</a:t>
            </a:r>
          </a:p>
          <a:p>
            <a:pPr algn="just"/>
            <a:r>
              <a:rPr lang="ru-RU" dirty="0" smtClean="0">
                <a:latin typeface="Times New Roman" panose="02020603050405020304" pitchFamily="18" charset="0"/>
                <a:cs typeface="Times New Roman" panose="02020603050405020304" pitchFamily="18" charset="0"/>
              </a:rPr>
              <a:t>Параллельный эксперимент имеет три разновидности: прямой, перекрестный и многофакторный.</a:t>
            </a:r>
          </a:p>
          <a:p>
            <a:pPr algn="just"/>
            <a:r>
              <a:rPr lang="ru-RU" b="1" dirty="0" smtClean="0">
                <a:latin typeface="Times New Roman" panose="02020603050405020304" pitchFamily="18" charset="0"/>
                <a:cs typeface="Times New Roman" panose="02020603050405020304" pitchFamily="18" charset="0"/>
              </a:rPr>
              <a:t>Самый простой из них – прямой эксперимент. </a:t>
            </a:r>
            <a:r>
              <a:rPr lang="ru-RU" dirty="0" smtClean="0">
                <a:latin typeface="Times New Roman" panose="02020603050405020304" pitchFamily="18" charset="0"/>
                <a:cs typeface="Times New Roman" panose="02020603050405020304" pitchFamily="18" charset="0"/>
              </a:rPr>
              <a:t>При его организации в экспериментальных и контрольных группах после введения педагогических усовершенствований и проведения серии занятия определяется эффективность действия изучаемых факторов.</a:t>
            </a:r>
          </a:p>
          <a:p>
            <a:pPr algn="just"/>
            <a:r>
              <a:rPr lang="ru-RU" b="1" dirty="0" smtClean="0">
                <a:latin typeface="Times New Roman" panose="02020603050405020304" pitchFamily="18" charset="0"/>
                <a:cs typeface="Times New Roman" panose="02020603050405020304" pitchFamily="18" charset="0"/>
              </a:rPr>
              <a:t>Перекрестный эксперимент </a:t>
            </a:r>
            <a:r>
              <a:rPr lang="ru-RU" dirty="0" smtClean="0">
                <a:latin typeface="Times New Roman" panose="02020603050405020304" pitchFamily="18" charset="0"/>
                <a:cs typeface="Times New Roman" panose="02020603050405020304" pitchFamily="18" charset="0"/>
              </a:rPr>
              <a:t>позволяет поставить в примерно равные условия различные исследуемые группы. Это осуществляется за счет того, что каждая группа, привлекаемая к опытной работе, поочередно бывает то контрольной, то</a:t>
            </a:r>
          </a:p>
          <a:p>
            <a:pPr algn="just"/>
            <a:r>
              <a:rPr lang="ru-RU" dirty="0" smtClean="0">
                <a:latin typeface="Times New Roman" panose="02020603050405020304" pitchFamily="18" charset="0"/>
                <a:cs typeface="Times New Roman" panose="02020603050405020304" pitchFamily="18" charset="0"/>
              </a:rPr>
              <a:t>экспериментальной. Такая схема повышает достоверность получаемых результатов, а, следовательно, и надежность педагогических экспериментов.</a:t>
            </a:r>
          </a:p>
          <a:p>
            <a:pPr algn="just"/>
            <a:r>
              <a:rPr lang="ru-RU" b="1" dirty="0" smtClean="0">
                <a:latin typeface="Times New Roman" panose="02020603050405020304" pitchFamily="18" charset="0"/>
                <a:cs typeface="Times New Roman" panose="02020603050405020304" pitchFamily="18" charset="0"/>
              </a:rPr>
              <a:t>Многофакторный эксперимент </a:t>
            </a:r>
            <a:r>
              <a:rPr lang="ru-RU" dirty="0" smtClean="0">
                <a:latin typeface="Times New Roman" panose="02020603050405020304" pitchFamily="18" charset="0"/>
                <a:cs typeface="Times New Roman" panose="02020603050405020304" pitchFamily="18" charset="0"/>
              </a:rPr>
              <a:t>позволяет не только провести сравнительный анализ эффективности нескольких однородных факторов педагогического процесса, но и вывить зависимость между группами </a:t>
            </a:r>
            <a:r>
              <a:rPr lang="ru-RU" dirty="0" err="1" smtClean="0">
                <a:latin typeface="Times New Roman" panose="02020603050405020304" pitchFamily="18" charset="0"/>
                <a:cs typeface="Times New Roman" panose="02020603050405020304" pitchFamily="18" charset="0"/>
              </a:rPr>
              <a:t>диспарных</a:t>
            </a:r>
            <a:r>
              <a:rPr lang="ru-RU" dirty="0" smtClean="0">
                <a:latin typeface="Times New Roman" panose="02020603050405020304" pitchFamily="18" charset="0"/>
                <a:cs typeface="Times New Roman" panose="02020603050405020304" pitchFamily="18" charset="0"/>
              </a:rPr>
              <a:t> факторов.</a:t>
            </a:r>
          </a:p>
          <a:p>
            <a:pPr algn="just"/>
            <a:r>
              <a:rPr lang="ru-RU" dirty="0" smtClean="0">
                <a:latin typeface="Times New Roman" panose="02020603050405020304" pitchFamily="18" charset="0"/>
                <a:cs typeface="Times New Roman" panose="02020603050405020304" pitchFamily="18" charset="0"/>
              </a:rPr>
              <a:t>Описанная группировка различных видов экспериментов построена на основе шести признаков (цель, степень изменения условий и т.д.). Следовательно, каждый эксперимент может характеризоваться несколькими признаками. Например, по способу комплектования исследуемых групп – опытным уроком, по осведомленности испытуемых открытым по направленности – сравнительным, по логической схеме доказательства – перекрестным и т.д. Имея полное представление</a:t>
            </a:r>
          </a:p>
          <a:p>
            <a:pPr algn="just"/>
            <a:r>
              <a:rPr lang="ru-RU" dirty="0" smtClean="0">
                <a:latin typeface="Times New Roman" panose="02020603050405020304" pitchFamily="18" charset="0"/>
                <a:cs typeface="Times New Roman" panose="02020603050405020304" pitchFamily="18" charset="0"/>
              </a:rPr>
              <a:t>о всех признаках, об их взаимной связи и обусловленности, можно более рационально выбирать тот тип эксперимента, который необходим для решения поставленных задач.</a:t>
            </a:r>
          </a:p>
          <a:p>
            <a:pPr algn="just"/>
            <a:r>
              <a:rPr lang="ru-RU" dirty="0" smtClean="0">
                <a:latin typeface="Times New Roman" panose="02020603050405020304" pitchFamily="18" charset="0"/>
                <a:cs typeface="Times New Roman" panose="02020603050405020304" pitchFamily="18" charset="0"/>
              </a:rPr>
              <a:t>Одним из важных методов, применяемых в исследованиях физической культуры и спорта, является педагогическое наблюдение. Оно представляет собой последовательный анализ и оценку индивидуального метода организации учебно-воспитательного процесса без вмешательства исследователя в ход его проведения.</a:t>
            </a:r>
          </a:p>
          <a:p>
            <a:pPr algn="just"/>
            <a:endParaRPr lang="ru-RU" dirty="0" smtClean="0">
              <a:latin typeface="Times New Roman" panose="02020603050405020304" pitchFamily="18" charset="0"/>
              <a:cs typeface="Times New Roman" panose="02020603050405020304" pitchFamily="18" charset="0"/>
            </a:endParaRP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6074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29430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Основной трудностью, которая возникает при его использовании, является определенная мера субъективности и сложность точной регистрации наблюдаемых фактов и явлений, поэтому усилия каждого исследователя должны быть направлены, главным образом, на повышение эффективности результатов наблюдения. С этой целью одновременно с анализом и оценкой важно применять такие метода сбора и анализа текущей информации, как </a:t>
            </a:r>
            <a:r>
              <a:rPr lang="ru-RU" dirty="0" err="1" smtClean="0">
                <a:latin typeface="Times New Roman" panose="02020603050405020304" pitchFamily="18" charset="0"/>
                <a:cs typeface="Times New Roman" panose="02020603050405020304" pitchFamily="18" charset="0"/>
              </a:rPr>
              <a:t>хронометрирование</a:t>
            </a:r>
            <a:r>
              <a:rPr lang="ru-RU" dirty="0" smtClean="0">
                <a:latin typeface="Times New Roman" panose="02020603050405020304" pitchFamily="18" charset="0"/>
                <a:cs typeface="Times New Roman" panose="02020603050405020304" pitchFamily="18" charset="0"/>
              </a:rPr>
              <a:t>, кино- и фотосъемку и другие. </a:t>
            </a:r>
          </a:p>
          <a:p>
            <a:pPr algn="just"/>
            <a:r>
              <a:rPr lang="ru-RU" dirty="0" smtClean="0">
                <a:latin typeface="Times New Roman" panose="02020603050405020304" pitchFamily="18" charset="0"/>
                <a:cs typeface="Times New Roman" panose="02020603050405020304" pitchFamily="18" charset="0"/>
              </a:rPr>
              <a:t>В теории и методике физического воспитания пока нет единого мнения по классификации видов педагогических наблюдений. На наш взгляд, наиболее удачная классификация предложил Б.А. </a:t>
            </a:r>
            <a:r>
              <a:rPr lang="ru-RU" dirty="0" err="1" smtClean="0">
                <a:latin typeface="Times New Roman" panose="02020603050405020304" pitchFamily="18" charset="0"/>
                <a:cs typeface="Times New Roman" panose="02020603050405020304" pitchFamily="18" charset="0"/>
              </a:rPr>
              <a:t>Ашмарин</a:t>
            </a:r>
            <a:r>
              <a:rPr lang="ru-RU" dirty="0" smtClean="0">
                <a:latin typeface="Times New Roman" panose="02020603050405020304" pitchFamily="18" charset="0"/>
                <a:cs typeface="Times New Roman" panose="02020603050405020304" pitchFamily="18" charset="0"/>
              </a:rPr>
              <a:t> (1978), который делит педагогические наблюдения по объему на проблемные и тематические.</a:t>
            </a:r>
          </a:p>
          <a:p>
            <a:pPr algn="just"/>
            <a:r>
              <a:rPr lang="ru-RU" dirty="0" smtClean="0">
                <a:latin typeface="Times New Roman" panose="02020603050405020304" pitchFamily="18" charset="0"/>
                <a:cs typeface="Times New Roman" panose="02020603050405020304" pitchFamily="18" charset="0"/>
              </a:rPr>
              <a:t>Проблемное наблюдение направленно на несколько взаимосвязанных педагогических явлениях, составляющих в совокупности одно из определяющих направлений в исследовании предмета. Например, чтобы оценить эффективность новой программы по физической культуре студентов, требуется вести наблюдения по разным направлениям, изучать различные факторы, тесно связанные между собой, влияющие друг на друга и, в конечном счете, определяющие уровень</a:t>
            </a:r>
          </a:p>
          <a:p>
            <a:pPr algn="just"/>
            <a:r>
              <a:rPr lang="ru-RU" dirty="0" smtClean="0">
                <a:latin typeface="Times New Roman" panose="02020603050405020304" pitchFamily="18" charset="0"/>
                <a:cs typeface="Times New Roman" panose="02020603050405020304" pitchFamily="18" charset="0"/>
              </a:rPr>
              <a:t>физической подготовленности занимающихся.</a:t>
            </a:r>
          </a:p>
          <a:p>
            <a:pPr algn="just"/>
            <a:r>
              <a:rPr lang="ru-RU" dirty="0" smtClean="0">
                <a:latin typeface="Times New Roman" panose="02020603050405020304" pitchFamily="18" charset="0"/>
                <a:cs typeface="Times New Roman" panose="02020603050405020304" pitchFamily="18" charset="0"/>
              </a:rPr>
              <a:t>Тематическое наблюдение заключается в том, что из целостного учебно-воспитательного процесса как бы вычленяется то или иное явление и подвергается наблюдению. Это позволяет более глубоко проанализировать изучаемый объект исследования. Тематическое наблюдение широко применяется в педагогической практике, так как оно наиболее доступно при проведении индивидуальных исследований.</a:t>
            </a:r>
          </a:p>
          <a:p>
            <a:pPr algn="just"/>
            <a:r>
              <a:rPr lang="ru-RU" dirty="0" smtClean="0">
                <a:latin typeface="Times New Roman" panose="02020603050405020304" pitchFamily="18" charset="0"/>
                <a:cs typeface="Times New Roman" panose="02020603050405020304" pitchFamily="18" charset="0"/>
              </a:rPr>
              <a:t>По степени определенности наблюдение может быть разведывательным и основным. Разведывательное наблюдение проводится с целью ознакомления с предметами исследования для уточнения рабочей гипотезы. Оно может предварять постановку эксперимента и основного наблюдения. Основное, или стандартизированное, наблюдение имеет четко разработанную программу и аппарат фиксации результатов исследования. При этом заранее разрабатываются протоколы, в которых должны отражаться результаты наблюдения, его технология и последовательность.</a:t>
            </a:r>
          </a:p>
          <a:p>
            <a:pPr algn="just"/>
            <a:r>
              <a:rPr lang="ru-RU" b="1" dirty="0" smtClean="0">
                <a:latin typeface="Times New Roman" panose="02020603050405020304" pitchFamily="18" charset="0"/>
                <a:cs typeface="Times New Roman" panose="02020603050405020304" pitchFamily="18" charset="0"/>
              </a:rPr>
              <a:t>По стилю наблюдение делится на включенное и </a:t>
            </a:r>
            <a:r>
              <a:rPr lang="ru-RU" b="1" dirty="0" err="1" smtClean="0">
                <a:latin typeface="Times New Roman" panose="02020603050405020304" pitchFamily="18" charset="0"/>
                <a:cs typeface="Times New Roman" panose="02020603050405020304" pitchFamily="18" charset="0"/>
              </a:rPr>
              <a:t>невключенное</a:t>
            </a:r>
            <a:r>
              <a:rPr lang="ru-RU" b="1" dirty="0" smtClean="0">
                <a:latin typeface="Times New Roman" panose="02020603050405020304" pitchFamily="18" charset="0"/>
                <a:cs typeface="Times New Roman" panose="02020603050405020304" pitchFamily="18" charset="0"/>
              </a:rPr>
              <a:t>.   </a:t>
            </a:r>
          </a:p>
          <a:p>
            <a:pPr algn="just"/>
            <a:r>
              <a:rPr lang="ru-RU" dirty="0" smtClean="0">
                <a:latin typeface="Times New Roman" panose="02020603050405020304" pitchFamily="18" charset="0"/>
                <a:cs typeface="Times New Roman" panose="02020603050405020304" pitchFamily="18" charset="0"/>
              </a:rPr>
              <a:t>Включенное наблюдение, или наблюдение изнутри, предусматривает активное участие самого исследователя в учебно-воспитательном процессе.</a:t>
            </a:r>
          </a:p>
          <a:p>
            <a:pPr algn="just"/>
            <a:r>
              <a:rPr lang="ru-RU" dirty="0" smtClean="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546755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00375"/>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Невключенное наблюдение, наоборот, предполагает, что исследователь не участвует в учебном процессе, а наблюдает за ним со стороны и является как бы свидетелем происходящего.</a:t>
            </a:r>
          </a:p>
          <a:p>
            <a:pPr algn="just"/>
            <a:r>
              <a:rPr lang="ru-RU" dirty="0" smtClean="0">
                <a:latin typeface="Times New Roman" panose="02020603050405020304" pitchFamily="18" charset="0"/>
                <a:cs typeface="Times New Roman" panose="02020603050405020304" pitchFamily="18" charset="0"/>
              </a:rPr>
              <a:t>В зависимости от осведомленности испытуемых и преподавателя о том, что за ними ведется наблюдение, последнее называют открытым или скрытым.</a:t>
            </a:r>
          </a:p>
          <a:p>
            <a:pPr algn="just"/>
            <a:r>
              <a:rPr lang="ru-RU" dirty="0" smtClean="0">
                <a:latin typeface="Times New Roman" panose="02020603050405020304" pitchFamily="18" charset="0"/>
                <a:cs typeface="Times New Roman" panose="02020603050405020304" pitchFamily="18" charset="0"/>
              </a:rPr>
              <a:t>Открытое наблюдение не требует каких-либо дополнительных мероприятий и поэтому является наиболее распространенным в практике.</a:t>
            </a:r>
          </a:p>
          <a:p>
            <a:pPr algn="just"/>
            <a:r>
              <a:rPr lang="ru-RU" dirty="0" smtClean="0">
                <a:latin typeface="Times New Roman" panose="02020603050405020304" pitchFamily="18" charset="0"/>
                <a:cs typeface="Times New Roman" panose="02020603050405020304" pitchFamily="18" charset="0"/>
              </a:rPr>
              <a:t>Скрытое наблюдение осуществляется таким образом, чтобы испытуемые не знали, что за их действиями наблюдают. Это позволяет добиваться естественности в их поведении.</a:t>
            </a:r>
          </a:p>
          <a:p>
            <a:pPr algn="just"/>
            <a:r>
              <a:rPr lang="ru-RU" dirty="0" smtClean="0">
                <a:latin typeface="Times New Roman" panose="02020603050405020304" pitchFamily="18" charset="0"/>
                <a:cs typeface="Times New Roman" panose="02020603050405020304" pitchFamily="18" charset="0"/>
              </a:rPr>
              <a:t>По времени, в течение которого ведется наблюдение, оно может подразделяться на непрерывное или прерывистое. Простейшим примером непрерывного наблюдения является наблюдение, проводимое от начала занятия по физической</a:t>
            </a:r>
          </a:p>
          <a:p>
            <a:pPr algn="just"/>
            <a:r>
              <a:rPr lang="ru-RU" dirty="0" smtClean="0">
                <a:latin typeface="Times New Roman" panose="02020603050405020304" pitchFamily="18" charset="0"/>
                <a:cs typeface="Times New Roman" panose="02020603050405020304" pitchFamily="18" charset="0"/>
              </a:rPr>
              <a:t>культуре до конца. Прерывистое, или дискретное, наблюдение осуществляется тогда, когда изучается не все педагогическое явление, а лишь его главные этапы.</a:t>
            </a:r>
          </a:p>
          <a:p>
            <a:pPr algn="just"/>
            <a:r>
              <a:rPr lang="ru-RU" dirty="0" smtClean="0">
                <a:latin typeface="Times New Roman" panose="02020603050405020304" pitchFamily="18" charset="0"/>
                <a:cs typeface="Times New Roman" panose="02020603050405020304" pitchFamily="18" charset="0"/>
              </a:rPr>
              <a:t>Конечно, этот вид наблюдения не позволяет в деталях изучить динамику исследуемого объекта, однако общий ход его развития, исходные и конечные характеристики остаются в поле зрения наблюдателя и позволяют понять общие закономерности.</a:t>
            </a:r>
          </a:p>
          <a:p>
            <a:pPr algn="just"/>
            <a:r>
              <a:rPr lang="ru-RU" dirty="0" smtClean="0">
                <a:latin typeface="Times New Roman" panose="02020603050405020304" pitchFamily="18" charset="0"/>
                <a:cs typeface="Times New Roman" panose="02020603050405020304" pitchFamily="18" charset="0"/>
              </a:rPr>
              <a:t>Перед тем, как проводить наблюдения, исследователь должен: уточнить его задачи; определить объекты наблюдения; обосновать приемы фиксации результатов; подобрать методы анализа полученных данных.</a:t>
            </a:r>
          </a:p>
          <a:p>
            <a:pPr algn="just"/>
            <a:r>
              <a:rPr lang="ru-RU" dirty="0" smtClean="0">
                <a:latin typeface="Times New Roman" panose="02020603050405020304" pitchFamily="18" charset="0"/>
                <a:cs typeface="Times New Roman" panose="02020603050405020304" pitchFamily="18" charset="0"/>
              </a:rPr>
              <a:t>В любом случае преимуществом будут обладать данные всесторонних наблюдений за изучаемым объектом. Поэтому необходимо стремиться к совершенствованию техники наблюдения и стараться проводить их несколькими методами.</a:t>
            </a:r>
          </a:p>
          <a:p>
            <a:pPr algn="just"/>
            <a:r>
              <a:rPr lang="ru-RU" dirty="0" smtClean="0">
                <a:latin typeface="Times New Roman" panose="02020603050405020304" pitchFamily="18" charset="0"/>
                <a:cs typeface="Times New Roman" panose="02020603050405020304" pitchFamily="18" charset="0"/>
              </a:rPr>
              <a:t>Одним из важных специальных педагогических методов применяемых в физической культуре является </a:t>
            </a:r>
            <a:r>
              <a:rPr lang="ru-RU" dirty="0" err="1" smtClean="0">
                <a:latin typeface="Times New Roman" panose="02020603050405020304" pitchFamily="18" charset="0"/>
                <a:cs typeface="Times New Roman" panose="02020603050405020304" pitchFamily="18" charset="0"/>
              </a:rPr>
              <a:t>хронометрирование</a:t>
            </a:r>
            <a:r>
              <a:rPr lang="ru-RU" dirty="0" smtClean="0">
                <a:latin typeface="Times New Roman" panose="02020603050405020304" pitchFamily="18" charset="0"/>
                <a:cs typeface="Times New Roman" panose="02020603050405020304" pitchFamily="18" charset="0"/>
              </a:rPr>
              <a:t>. Основное его содержание заключается в определении времени, затрачиваемого на выполнении каких либо действий, и его графическом изображении. Однако исследователь не может быть простым «фотографом» времени. Каждый вид деятельности должен быть проанализирован с педагогических позиций. В связи с этим </a:t>
            </a:r>
            <a:r>
              <a:rPr lang="ru-RU" dirty="0" err="1" smtClean="0">
                <a:latin typeface="Times New Roman" panose="02020603050405020304" pitchFamily="18" charset="0"/>
                <a:cs typeface="Times New Roman" panose="02020603050405020304" pitchFamily="18" charset="0"/>
              </a:rPr>
              <a:t>хронометрирование</a:t>
            </a:r>
            <a:r>
              <a:rPr lang="ru-RU" dirty="0" smtClean="0">
                <a:latin typeface="Times New Roman" panose="02020603050405020304" pitchFamily="18" charset="0"/>
                <a:cs typeface="Times New Roman" panose="02020603050405020304" pitchFamily="18" charset="0"/>
              </a:rPr>
              <a:t> рекомендуется сочетать с педагогическими наблюдениями.</a:t>
            </a:r>
          </a:p>
        </p:txBody>
      </p:sp>
    </p:spTree>
    <p:extLst>
      <p:ext uri="{BB962C8B-B14F-4D97-AF65-F5344CB8AC3E}">
        <p14:creationId xmlns:p14="http://schemas.microsoft.com/office/powerpoint/2010/main" val="42355371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Дерево">
  <a:themeElements>
    <a:clrScheme name="Дерево">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Дерево">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Дерево">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TM03090434[[fn=Дерево]]</Template>
  <TotalTime>118</TotalTime>
  <Words>3999</Words>
  <Application>Microsoft Office PowerPoint</Application>
  <PresentationFormat>Широкоэкранный</PresentationFormat>
  <Paragraphs>114</Paragraphs>
  <Slides>14</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14</vt:i4>
      </vt:variant>
    </vt:vector>
  </HeadingPairs>
  <TitlesOfParts>
    <vt:vector size="20" baseType="lpstr">
      <vt:lpstr>Cambria</vt:lpstr>
      <vt:lpstr>Rockwell</vt:lpstr>
      <vt:lpstr>Rockwell Condensed</vt:lpstr>
      <vt:lpstr>Times New Roman</vt:lpstr>
      <vt:lpstr>Wingdings</vt:lpstr>
      <vt:lpstr>Дерево</vt:lpstr>
      <vt:lpstr> ПЕДАГОГИЧЕСКИЕ МЕТОДЫ НАУЧНОГО ИССЛЕДОВАНИЯ            ПРОБЛЕМ ФИЗИЧЕСКОЙ КУЛЬТУРЫ И СПОРТА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ПЕДАГОГИЧЕСКИЕ МЕТОДЫ НАУЧНОГО ИССЛЕДОВАНИЯ            ПРОБЛЕМ ФИЗИЧЕСКОЙ КУЛЬТУРЫ И СПОРТА</dc:title>
  <dc:creator>usewr</dc:creator>
  <cp:lastModifiedBy>usewr</cp:lastModifiedBy>
  <cp:revision>7</cp:revision>
  <dcterms:created xsi:type="dcterms:W3CDTF">2020-11-01T01:18:46Z</dcterms:created>
  <dcterms:modified xsi:type="dcterms:W3CDTF">2020-11-01T07:00:50Z</dcterms:modified>
</cp:coreProperties>
</file>